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Montserrat Black"/>
      <p:bold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Anaheim"/>
      <p:regular r:id="rId34"/>
      <p:bold r:id="rId35"/>
    </p:embeddedFont>
    <p:embeddedFont>
      <p:font typeface="Bebas Neue"/>
      <p:regular r:id="rId36"/>
    </p:embeddedFont>
    <p:embeddedFont>
      <p:font typeface="PT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MontserratBlack-bold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Black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7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6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9.xml"/><Relationship Id="rId35" Type="http://schemas.openxmlformats.org/officeDocument/2006/relationships/font" Target="fonts/Anaheim-bold.fntdata"/><Relationship Id="rId12" Type="http://schemas.openxmlformats.org/officeDocument/2006/relationships/slide" Target="slides/slide8.xml"/><Relationship Id="rId34" Type="http://schemas.openxmlformats.org/officeDocument/2006/relationships/font" Target="fonts/Anaheim-regular.fntdata"/><Relationship Id="rId15" Type="http://schemas.openxmlformats.org/officeDocument/2006/relationships/slide" Target="slides/slide11.xml"/><Relationship Id="rId37" Type="http://schemas.openxmlformats.org/officeDocument/2006/relationships/font" Target="fonts/PTSans-regular.fntdata"/><Relationship Id="rId14" Type="http://schemas.openxmlformats.org/officeDocument/2006/relationships/slide" Target="slides/slide10.xml"/><Relationship Id="rId36" Type="http://schemas.openxmlformats.org/officeDocument/2006/relationships/font" Target="fonts/BebasNeue-regular.fntdata"/><Relationship Id="rId17" Type="http://schemas.openxmlformats.org/officeDocument/2006/relationships/slide" Target="slides/slide13.xml"/><Relationship Id="rId39" Type="http://schemas.openxmlformats.org/officeDocument/2006/relationships/font" Target="fonts/PTSans-italic.fntdata"/><Relationship Id="rId16" Type="http://schemas.openxmlformats.org/officeDocument/2006/relationships/slide" Target="slides/slide12.xml"/><Relationship Id="rId38" Type="http://schemas.openxmlformats.org/officeDocument/2006/relationships/font" Target="fonts/PTSans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g3111b3fcec8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3" name="Google Shape;1413;g3111b3fcec8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g3111b3fcec8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" name="Google Shape;1427;g3111b3fcec8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3111b3fcec8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3111b3fcec8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3111b3fcec8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3111b3fcec8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3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3111b3fcec8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3111b3fcec8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3" name="Shape 1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" name="Google Shape;1494;g3111b3fcec8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" name="Google Shape;1495;g3111b3fcec8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7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g1734a882cf6_0_1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9" name="Google Shape;1509;g1734a882cf6_0_1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3111b3fcec8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Google Shape;1528;g3111b3fcec8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3111b3fcec8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3111b3fcec8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3111b3fcec8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3111b3fcec8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g3111b3fcec8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Google Shape;1570;g3111b3fcec8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3111b3fcec8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3111b3fcec8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3111b3fcec8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3111b3fcec8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3111b3fcec8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3111b3fcec8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1734a882cf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1734a882cf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g30fbc23dfd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" name="Google Shape;1315;g30fbc23dfd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30fbc23dfd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30fbc23dfd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30fbc23dfd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30fbc23dfd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3111b3fce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3111b3fce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g3111b3fcec8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9" name="Google Shape;1399;g3111b3fcec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8" name="Google Shape;538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1" name="Google Shape;541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4" name="Google Shape;544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7" name="Google Shape;547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" name="Google Shape;550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9" name="Google Shape;599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5" name="Google Shape;645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9" name="Google Shape;649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1" name="Google Shape;671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" name="Google Shape;721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2" name="Google Shape;722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5" name="Google Shape;725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0" name="Google Shape;750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3" name="Google Shape;753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6" name="Google Shape;786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7" name="Google Shape;787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2" name="Google Shape;812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7" name="Google Shape;817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2" name="Google Shape;842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6" name="Google Shape;846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7" name="Google Shape;847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8" name="Google Shape;848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9" name="Google Shape;849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5" name="Google Shape;875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9" name="Google Shape;879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1" name="Google Shape;881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2" name="Google Shape;882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3" name="Google Shape;883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4" name="Google Shape;884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5" name="Google Shape;885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6" name="Google Shape;886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49" name="Google Shape;949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1" name="Google Shape;951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8" name="Google Shape;978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9" name="Google Shape;979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1" name="Google Shape;981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2" name="Google Shape;982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4" name="Google Shape;984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5" name="Google Shape;985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02" name="Google Shape;1002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" name="Google Shape;208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733C9B">
              <a:alpha val="3302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7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6.png"/><Relationship Id="rId7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3" name="Google Shape;1233;p3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4" name="Google Shape;1234;p32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5" name="Google Shape;1235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36" name="Google Shape;1236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39" name="Google Shape;1239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" name="Google Shape;1241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2" name="Google Shape;1242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44" name="Google Shape;1244;p32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5" name="Google Shape;1245;p3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RECOMMENDER</a:t>
            </a:r>
            <a:endParaRPr sz="5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SYSTEMS</a:t>
            </a:r>
            <a:endParaRPr sz="5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WITH CASE STUDY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6" name="Google Shape;1246;p3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Rishabh Ranjan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AP22110010339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41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CONTENT-BASED FILTERING</a:t>
            </a:r>
            <a:endParaRPr/>
          </a:p>
        </p:txBody>
      </p:sp>
      <p:sp>
        <p:nvSpPr>
          <p:cNvPr id="1416" name="Google Shape;1416;p41"/>
          <p:cNvSpPr txBox="1"/>
          <p:nvPr>
            <p:ph idx="1" type="subTitle"/>
          </p:nvPr>
        </p:nvSpPr>
        <p:spPr>
          <a:xfrm>
            <a:off x="720000" y="1447475"/>
            <a:ext cx="4466400" cy="3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Items are recommended based on the content a user has interacted with in the past.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Example: In a music recommender system, if a user likes a song with attributes like “jazz” and “instrumental,” the system recommends other songs with similar attributes.</a:t>
            </a:r>
            <a:endParaRPr sz="1200"/>
          </a:p>
        </p:txBody>
      </p:sp>
      <p:grpSp>
        <p:nvGrpSpPr>
          <p:cNvPr id="1417" name="Google Shape;1417;p41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20" name="Google Shape;1420;p41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1" name="Google Shape;1421;p41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2" name="Google Shape;1422;p41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3" name="Google Shape;1423;p41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4" name="Google Shape;1424;p41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" name="Google Shape;1429;p42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HYBRID RECOMMENDER SYSTEMS</a:t>
            </a:r>
            <a:endParaRPr/>
          </a:p>
        </p:txBody>
      </p:sp>
      <p:sp>
        <p:nvSpPr>
          <p:cNvPr id="1430" name="Google Shape;1430;p42"/>
          <p:cNvSpPr txBox="1"/>
          <p:nvPr>
            <p:ph idx="1" type="subTitle"/>
          </p:nvPr>
        </p:nvSpPr>
        <p:spPr>
          <a:xfrm>
            <a:off x="720000" y="1447475"/>
            <a:ext cx="4466400" cy="3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/>
              <a:t>Combines collaborative filtering and content-based filtering for more precise recommendations.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/>
              <a:t>Improves accuracy by addressing limitations of individual models.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/>
              <a:t>Avoids issues like the "cold start problem" (difficulty recommending new items or users without sufficient data).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/>
              <a:t>Example: Netflix uses hybrid models to recommend movies by combining user preferences and movie metadata.</a:t>
            </a:r>
            <a:endParaRPr sz="1200"/>
          </a:p>
        </p:txBody>
      </p:sp>
      <p:grpSp>
        <p:nvGrpSpPr>
          <p:cNvPr id="1431" name="Google Shape;1431;p42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432" name="Google Shape;1432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34" name="Google Shape;1434;p42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5" name="Google Shape;1435;p42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6" name="Google Shape;1436;p42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7" name="Google Shape;1437;p42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8" name="Google Shape;1438;p42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43"/>
          <p:cNvSpPr txBox="1"/>
          <p:nvPr>
            <p:ph idx="2" type="title"/>
          </p:nvPr>
        </p:nvSpPr>
        <p:spPr>
          <a:xfrm>
            <a:off x="720000" y="1496250"/>
            <a:ext cx="1680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1444" name="Google Shape;1444;p43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5" name="Google Shape;1445;p43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6" name="Google Shape;1446;p43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7" name="Google Shape;1447;p43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8" name="Google Shape;1448;p43"/>
          <p:cNvSpPr txBox="1"/>
          <p:nvPr>
            <p:ph type="title"/>
          </p:nvPr>
        </p:nvSpPr>
        <p:spPr>
          <a:xfrm>
            <a:off x="720000" y="2493220"/>
            <a:ext cx="8424000" cy="13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</a:t>
            </a:r>
            <a:endParaRPr/>
          </a:p>
        </p:txBody>
      </p:sp>
      <p:grpSp>
        <p:nvGrpSpPr>
          <p:cNvPr id="1449" name="Google Shape;1449;p43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50" name="Google Shape;1450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2" name="Google Shape;1452;p43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453" name="Google Shape;1453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5" name="Google Shape;1455;p43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56" name="Google Shape;1456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58" name="Google Shape;1458;p43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2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44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 ALGORITHMS</a:t>
            </a:r>
            <a:endParaRPr/>
          </a:p>
        </p:txBody>
      </p:sp>
      <p:sp>
        <p:nvSpPr>
          <p:cNvPr id="1464" name="Google Shape;1464;p44"/>
          <p:cNvSpPr txBox="1"/>
          <p:nvPr>
            <p:ph idx="1" type="subTitle"/>
          </p:nvPr>
        </p:nvSpPr>
        <p:spPr>
          <a:xfrm>
            <a:off x="720000" y="1207750"/>
            <a:ext cx="4466400" cy="28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b="1" lang="en" sz="1100"/>
              <a:t>Matrix Factorization (Collaborative Filtering)</a:t>
            </a:r>
            <a:endParaRPr b="1"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AutoNum type="alphaLcPeriod"/>
            </a:pPr>
            <a:r>
              <a:rPr lang="en" sz="1100"/>
              <a:t>Decomposes the interaction matrix (user-item) to find latent factors that explain preferences.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AutoNum type="alphaLcPeriod"/>
            </a:pPr>
            <a:r>
              <a:rPr lang="en" sz="1100"/>
              <a:t>Widely used in l</a:t>
            </a:r>
            <a:r>
              <a:rPr lang="en" sz="1100"/>
              <a:t>a</a:t>
            </a:r>
            <a:r>
              <a:rPr lang="en" sz="1100"/>
              <a:t>rge-scale systems like Netflix.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b="1" lang="en" sz="1100"/>
              <a:t>K-Nearest Neighbors (KNN)</a:t>
            </a:r>
            <a:endParaRPr b="1"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AutoNum type="alphaLcPeriod"/>
            </a:pPr>
            <a:r>
              <a:rPr lang="en" sz="1100"/>
              <a:t>Finds similar users/items and makes recommendations based on their preferences.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b="1" lang="en" sz="1100"/>
              <a:t>Deep Learning Models</a:t>
            </a:r>
            <a:endParaRPr b="1"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AutoNum type="alphaLcPeriod"/>
            </a:pPr>
            <a:r>
              <a:rPr lang="en" sz="1100"/>
              <a:t>Neural networks, particularly recurrent neural networks (RNNs), can model sequences of user behavior.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AutoNum type="alphaLcPeriod"/>
            </a:pPr>
            <a:r>
              <a:rPr lang="en" sz="1100"/>
              <a:t>Used in complex recommendation tasks like those found in video platforms (YouTube).</a:t>
            </a:r>
            <a:endParaRPr sz="1200"/>
          </a:p>
        </p:txBody>
      </p:sp>
      <p:grpSp>
        <p:nvGrpSpPr>
          <p:cNvPr id="1465" name="Google Shape;1465;p44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466" name="Google Shape;1466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68" name="Google Shape;1468;p44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9" name="Google Shape;1469;p44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0" name="Google Shape;1470;p44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1" name="Google Shape;1471;p44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2" name="Google Shape;1472;p44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45"/>
          <p:cNvSpPr txBox="1"/>
          <p:nvPr>
            <p:ph idx="2" type="title"/>
          </p:nvPr>
        </p:nvSpPr>
        <p:spPr>
          <a:xfrm>
            <a:off x="720000" y="1496250"/>
            <a:ext cx="1680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pic>
        <p:nvPicPr>
          <p:cNvPr id="1478" name="Google Shape;1478;p45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9" name="Google Shape;1479;p45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0" name="Google Shape;1480;p45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1" name="Google Shape;1481;p45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82" name="Google Shape;1482;p45"/>
          <p:cNvSpPr txBox="1"/>
          <p:nvPr>
            <p:ph type="title"/>
          </p:nvPr>
        </p:nvSpPr>
        <p:spPr>
          <a:xfrm>
            <a:off x="720000" y="2493220"/>
            <a:ext cx="8424000" cy="134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RECOMMENDER SYSTEMS</a:t>
            </a:r>
            <a:endParaRPr/>
          </a:p>
        </p:txBody>
      </p:sp>
      <p:grpSp>
        <p:nvGrpSpPr>
          <p:cNvPr id="1483" name="Google Shape;1483;p45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84" name="Google Shape;1484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6" name="Google Shape;1486;p45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487" name="Google Shape;1487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" name="Google Shape;1489;p45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90" name="Google Shape;1490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92" name="Google Shape;1492;p45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4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498" name="Google Shape;1498;p46"/>
          <p:cNvSpPr txBox="1"/>
          <p:nvPr>
            <p:ph idx="1" type="subTitle"/>
          </p:nvPr>
        </p:nvSpPr>
        <p:spPr>
          <a:xfrm>
            <a:off x="720000" y="1207750"/>
            <a:ext cx="4466400" cy="28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/>
              <a:t>Cold Start Problem</a:t>
            </a:r>
            <a:r>
              <a:rPr lang="en" sz="1200"/>
              <a:t>: Difficulty recommending items for new users or new items with little data.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/>
              <a:t>Sparsity</a:t>
            </a:r>
            <a:r>
              <a:rPr lang="en" sz="1200"/>
              <a:t>: The interaction matrix (user-item) is often sparse, with very few actual interactions.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/>
              <a:t>Scalability</a:t>
            </a:r>
            <a:r>
              <a:rPr lang="en" sz="1200"/>
              <a:t>: Scaling recommender systems to millions of users and items is challenging in terms of computation.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b="1" lang="en" sz="1200"/>
              <a:t>Bias and Fairness</a:t>
            </a:r>
            <a:r>
              <a:rPr lang="en" sz="1200"/>
              <a:t>: Recommender systems can reinforce existing biases if not carefully designed.</a:t>
            </a:r>
            <a:endParaRPr b="1" sz="1200"/>
          </a:p>
        </p:txBody>
      </p:sp>
      <p:grpSp>
        <p:nvGrpSpPr>
          <p:cNvPr id="1499" name="Google Shape;1499;p46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500" name="Google Shape;1500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02" name="Google Shape;1502;p46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3" name="Google Shape;1503;p46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4" name="Google Shape;1504;p46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5" name="Google Shape;1505;p46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6" name="Google Shape;1506;p46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0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1" name="Google Shape;1511;p47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2" name="Google Shape;1512;p47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3" name="Google Shape;1513;p47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4" name="Google Shape;1514;p47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5" name="Google Shape;1515;p47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516" name="Google Shape;1516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8" name="Google Shape;1518;p47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519" name="Google Shape;1519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1" name="Google Shape;1521;p47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522" name="Google Shape;1522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4" name="Google Shape;1524;p47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SoundCloud</a:t>
            </a:r>
            <a:r>
              <a:rPr lang="en" sz="5200">
                <a:latin typeface="Montserrat"/>
                <a:ea typeface="Montserrat"/>
                <a:cs typeface="Montserrat"/>
                <a:sym typeface="Montserrat"/>
              </a:rPr>
              <a:t>Case Study</a:t>
            </a:r>
            <a:endParaRPr sz="5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25" name="Google Shape;1525;p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86875" y="1889474"/>
            <a:ext cx="681350" cy="68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48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531" name="Google Shape;1531;p48"/>
          <p:cNvSpPr txBox="1"/>
          <p:nvPr>
            <p:ph idx="1" type="subTitle"/>
          </p:nvPr>
        </p:nvSpPr>
        <p:spPr>
          <a:xfrm>
            <a:off x="720000" y="1207750"/>
            <a:ext cx="4466400" cy="34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SoundCloud is a music streaming platform that focuses on user-generated content.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With over 175 million global users, SoundCloud provides a personalized music discovery experience.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Why SoundCloud Uses a Recommender System</a:t>
            </a:r>
            <a:endParaRPr b="1" sz="1200"/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SoundCloud’s goal is to help users discover new and relevant tracks that match their musical tastes, boosting engagement and retention.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Recommender systems help surface unique content from lesser-known artists that users might not discover on their own.</a:t>
            </a:r>
            <a:endParaRPr b="1" sz="1200"/>
          </a:p>
        </p:txBody>
      </p:sp>
      <p:grpSp>
        <p:nvGrpSpPr>
          <p:cNvPr id="1532" name="Google Shape;1532;p48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533" name="Google Shape;1533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35" name="Google Shape;1535;p48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48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7" name="Google Shape;1537;p48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8" name="Google Shape;1538;p48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9" name="Google Shape;1539;p48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49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1545" name="Google Shape;1545;p49"/>
          <p:cNvSpPr txBox="1"/>
          <p:nvPr>
            <p:ph idx="1" type="subTitle"/>
          </p:nvPr>
        </p:nvSpPr>
        <p:spPr>
          <a:xfrm>
            <a:off x="720000" y="1207750"/>
            <a:ext cx="4466400" cy="3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Collaborative Filtering</a:t>
            </a:r>
            <a:r>
              <a:rPr lang="en" sz="1100"/>
              <a:t>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Uses user listening patterns to recommend tracks.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Analyzes user behavior, like which tracks were played, skipped, liked, or reposted, to suggest songs.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/>
              <a:t>Content-Based Filtering</a:t>
            </a:r>
            <a:r>
              <a:rPr lang="en" sz="1100"/>
              <a:t>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Recommends songs with similar metadata (genre, tempo, instruments) based on songs the user has previously liked.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Deep Learning Models</a:t>
            </a:r>
            <a:r>
              <a:rPr lang="en" sz="1100"/>
              <a:t>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Incorporates advanced machine learning models, such as neural networks, to predict user preferences based on historical data.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Hybrid Approach</a:t>
            </a:r>
            <a:r>
              <a:rPr lang="en" sz="1100"/>
              <a:t>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Combines collaborative filtering with content-based filtering to provide personalized playlists and track recommendations.</a:t>
            </a:r>
            <a:endParaRPr sz="1100"/>
          </a:p>
        </p:txBody>
      </p:sp>
      <p:grpSp>
        <p:nvGrpSpPr>
          <p:cNvPr id="1546" name="Google Shape;1546;p49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547" name="Google Shape;1547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49" name="Google Shape;1549;p49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0" name="Google Shape;1550;p49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1" name="Google Shape;1551;p49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2" name="Google Shape;1552;p49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3" name="Google Shape;1553;p49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50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PERSONALIZATION OF MUSIC ?</a:t>
            </a:r>
            <a:endParaRPr/>
          </a:p>
        </p:txBody>
      </p:sp>
      <p:sp>
        <p:nvSpPr>
          <p:cNvPr id="1559" name="Google Shape;1559;p50"/>
          <p:cNvSpPr txBox="1"/>
          <p:nvPr>
            <p:ph idx="1" type="subTitle"/>
          </p:nvPr>
        </p:nvSpPr>
        <p:spPr>
          <a:xfrm>
            <a:off x="720000" y="1207750"/>
            <a:ext cx="4466400" cy="3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User Interaction Data</a:t>
            </a:r>
            <a:r>
              <a:rPr lang="en" sz="1100"/>
              <a:t>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SoundCloud tracks user interactions, including listening habits, song likes, follows, and playlist additions.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Audio Features</a:t>
            </a:r>
            <a:r>
              <a:rPr lang="en" sz="1100"/>
              <a:t>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SoundCloud analyzes the audio features of songs (e.g., tempo, key, loudness) and recommends tracks that match these characteristics.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Discover Weekly &amp; Related Tracks</a:t>
            </a:r>
            <a:r>
              <a:rPr lang="en" sz="1100"/>
              <a:t>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Similar to Spotify’s “Discover Weekly,” SoundCloud curates personalized playlists using its recommender system.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Char char="●"/>
            </a:pPr>
            <a:r>
              <a:rPr lang="en" sz="1100"/>
              <a:t>When a user listens to a track, SoundCloud also suggests “Related Tracks” based on the song’s features and user preferences.</a:t>
            </a:r>
            <a:endParaRPr b="1" sz="1100"/>
          </a:p>
        </p:txBody>
      </p:sp>
      <p:grpSp>
        <p:nvGrpSpPr>
          <p:cNvPr id="1560" name="Google Shape;1560;p50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561" name="Google Shape;1561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63" name="Google Shape;1563;p50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4" name="Google Shape;1564;p50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5" name="Google Shape;1565;p50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6" name="Google Shape;1566;p50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7" name="Google Shape;1567;p50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3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252" name="Google Shape;1252;p33"/>
          <p:cNvSpPr txBox="1"/>
          <p:nvPr>
            <p:ph idx="2" type="title"/>
          </p:nvPr>
        </p:nvSpPr>
        <p:spPr>
          <a:xfrm>
            <a:off x="890575" y="125950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53" name="Google Shape;1253;p33"/>
          <p:cNvSpPr txBox="1"/>
          <p:nvPr>
            <p:ph idx="3" type="subTitle"/>
          </p:nvPr>
        </p:nvSpPr>
        <p:spPr>
          <a:xfrm>
            <a:off x="1954644" y="12595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254" name="Google Shape;1254;p33"/>
          <p:cNvSpPr txBox="1"/>
          <p:nvPr>
            <p:ph idx="5" type="title"/>
          </p:nvPr>
        </p:nvSpPr>
        <p:spPr>
          <a:xfrm>
            <a:off x="890575" y="189259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55" name="Google Shape;1255;p33"/>
          <p:cNvSpPr txBox="1"/>
          <p:nvPr>
            <p:ph idx="6" type="subTitle"/>
          </p:nvPr>
        </p:nvSpPr>
        <p:spPr>
          <a:xfrm>
            <a:off x="1954644" y="18925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IMPORTANCE</a:t>
            </a:r>
            <a:endParaRPr/>
          </a:p>
        </p:txBody>
      </p:sp>
      <p:sp>
        <p:nvSpPr>
          <p:cNvPr id="1256" name="Google Shape;1256;p33"/>
          <p:cNvSpPr txBox="1"/>
          <p:nvPr>
            <p:ph idx="8" type="title"/>
          </p:nvPr>
        </p:nvSpPr>
        <p:spPr>
          <a:xfrm>
            <a:off x="890575" y="252567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57" name="Google Shape;1257;p33"/>
          <p:cNvSpPr txBox="1"/>
          <p:nvPr>
            <p:ph idx="9" type="subTitle"/>
          </p:nvPr>
        </p:nvSpPr>
        <p:spPr>
          <a:xfrm>
            <a:off x="1954644" y="252567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sp>
        <p:nvSpPr>
          <p:cNvPr id="1258" name="Google Shape;1258;p33"/>
          <p:cNvSpPr txBox="1"/>
          <p:nvPr>
            <p:ph idx="14" type="title"/>
          </p:nvPr>
        </p:nvSpPr>
        <p:spPr>
          <a:xfrm>
            <a:off x="890575" y="315876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59" name="Google Shape;1259;p33"/>
          <p:cNvSpPr txBox="1"/>
          <p:nvPr>
            <p:ph idx="15" type="subTitle"/>
          </p:nvPr>
        </p:nvSpPr>
        <p:spPr>
          <a:xfrm>
            <a:off x="1954644" y="315876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 ALGORITHMS</a:t>
            </a:r>
            <a:endParaRPr/>
          </a:p>
        </p:txBody>
      </p:sp>
      <p:sp>
        <p:nvSpPr>
          <p:cNvPr id="1260" name="Google Shape;1260;p33"/>
          <p:cNvSpPr txBox="1"/>
          <p:nvPr>
            <p:ph idx="17" type="title"/>
          </p:nvPr>
        </p:nvSpPr>
        <p:spPr>
          <a:xfrm>
            <a:off x="890575" y="379184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61" name="Google Shape;1261;p33"/>
          <p:cNvSpPr txBox="1"/>
          <p:nvPr>
            <p:ph idx="18" type="subTitle"/>
          </p:nvPr>
        </p:nvSpPr>
        <p:spPr>
          <a:xfrm>
            <a:off x="1954644" y="379184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grpSp>
        <p:nvGrpSpPr>
          <p:cNvPr id="1262" name="Google Shape;1262;p33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63" name="Google Shape;1263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" name="Google Shape;1265;p33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66" name="Google Shape;1266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68" name="Google Shape;1268;p33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9" name="Google Shape;1269;p33"/>
          <p:cNvSpPr txBox="1"/>
          <p:nvPr>
            <p:ph idx="17" type="title"/>
          </p:nvPr>
        </p:nvSpPr>
        <p:spPr>
          <a:xfrm>
            <a:off x="890575" y="4412328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270" name="Google Shape;1270;p33"/>
          <p:cNvSpPr txBox="1"/>
          <p:nvPr>
            <p:ph idx="18" type="subTitle"/>
          </p:nvPr>
        </p:nvSpPr>
        <p:spPr>
          <a:xfrm>
            <a:off x="1954644" y="4412328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p51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</p:txBody>
      </p:sp>
      <p:sp>
        <p:nvSpPr>
          <p:cNvPr id="1573" name="Google Shape;1573;p51"/>
          <p:cNvSpPr txBox="1"/>
          <p:nvPr>
            <p:ph idx="1" type="subTitle"/>
          </p:nvPr>
        </p:nvSpPr>
        <p:spPr>
          <a:xfrm>
            <a:off x="720000" y="1207750"/>
            <a:ext cx="4466400" cy="3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Increased User Engagement</a:t>
            </a:r>
            <a:r>
              <a:rPr lang="en" sz="1200"/>
              <a:t>: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Personalized recommendations keep users engaged, increasing session time and returning visitors.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Discovery of Emerging Artists</a:t>
            </a:r>
            <a:r>
              <a:rPr lang="en" sz="1200"/>
              <a:t>: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SoundCloud helps users discover independent and lesser-known artists, providing a unique listening experience.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Revenue Growth</a:t>
            </a:r>
            <a:r>
              <a:rPr lang="en" sz="1200"/>
              <a:t>: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Increased user engagement leads to higher ad impressions and subscription revenue, as more users engage with personalized content.</a:t>
            </a:r>
            <a:endParaRPr b="1" sz="1200"/>
          </a:p>
        </p:txBody>
      </p:sp>
      <p:grpSp>
        <p:nvGrpSpPr>
          <p:cNvPr id="1574" name="Google Shape;1574;p51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575" name="Google Shape;1575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5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77" name="Google Shape;1577;p51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8" name="Google Shape;1578;p51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9" name="Google Shape;1579;p51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0" name="Google Shape;1580;p51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1" name="Google Shape;1581;p51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52"/>
          <p:cNvSpPr txBox="1"/>
          <p:nvPr>
            <p:ph idx="2" type="title"/>
          </p:nvPr>
        </p:nvSpPr>
        <p:spPr>
          <a:xfrm>
            <a:off x="720000" y="1496250"/>
            <a:ext cx="1680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pic>
        <p:nvPicPr>
          <p:cNvPr id="1587" name="Google Shape;1587;p52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8" name="Google Shape;1588;p52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9" name="Google Shape;1589;p52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0" name="Google Shape;1590;p52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591" name="Google Shape;1591;p52"/>
          <p:cNvSpPr txBox="1"/>
          <p:nvPr>
            <p:ph type="title"/>
          </p:nvPr>
        </p:nvSpPr>
        <p:spPr>
          <a:xfrm>
            <a:off x="720000" y="2516460"/>
            <a:ext cx="8424000" cy="75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1592" name="Google Shape;1592;p52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93" name="Google Shape;1593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5" name="Google Shape;1595;p52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596" name="Google Shape;1596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8" name="Google Shape;1598;p52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599" name="Google Shape;1599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5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01" name="Google Shape;1601;p52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3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607" name="Google Shape;1607;p53"/>
          <p:cNvSpPr txBox="1"/>
          <p:nvPr>
            <p:ph idx="1" type="subTitle"/>
          </p:nvPr>
        </p:nvSpPr>
        <p:spPr>
          <a:xfrm>
            <a:off x="720000" y="1207750"/>
            <a:ext cx="4466400" cy="3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/>
              <a:t>Key Takeaways</a:t>
            </a:r>
            <a:r>
              <a:rPr lang="en" sz="1200"/>
              <a:t>: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Recommender systems are vital for delivering personalized content across various industries.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Companies use different approaches—collaborative filtering, content-based filtering, and hybrid models—to tailor recommendations.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SoundCloud successfully uses a combination of algorithms to enhance the user experience, ensuring listeners discover relevant music and helping emerging artists gain exposure.</a:t>
            </a:r>
            <a:endParaRPr b="1" sz="1200"/>
          </a:p>
        </p:txBody>
      </p:sp>
      <p:grpSp>
        <p:nvGrpSpPr>
          <p:cNvPr id="1608" name="Google Shape;1608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609" name="Google Shape;1609;p5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53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11" name="Google Shape;1611;p53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2" name="Google Shape;1612;p53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53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4" name="Google Shape;1614;p53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5" name="Google Shape;1615;p53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0" name="Google Shape;1620;p54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1" name="Google Shape;1621;p54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2" name="Google Shape;1622;p54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3" name="Google Shape;1623;p54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3321565">
            <a:off x="7376838" y="287151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4" name="Google Shape;1624;p54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625" name="Google Shape;1625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7" name="Google Shape;1627;p54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628" name="Google Shape;1628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0" name="Google Shape;1630;p54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631" name="Google Shape;1631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3" name="Google Shape;1633;p54"/>
          <p:cNvSpPr txBox="1"/>
          <p:nvPr>
            <p:ph type="title"/>
          </p:nvPr>
        </p:nvSpPr>
        <p:spPr>
          <a:xfrm>
            <a:off x="943050" y="2046141"/>
            <a:ext cx="7257900" cy="105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THANK YOU!</a:t>
            </a:r>
            <a:endParaRPr sz="5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4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6" name="Google Shape;1276;p34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Recommender Systems?</a:t>
            </a:r>
            <a:endParaRPr/>
          </a:p>
        </p:txBody>
      </p:sp>
      <p:pic>
        <p:nvPicPr>
          <p:cNvPr id="1277" name="Google Shape;1277;p34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8" name="Google Shape;1278;p34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9" name="Google Shape;1279;p34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0" name="Google Shape;1280;p34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81" name="Google Shape;1281;p34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grpSp>
        <p:nvGrpSpPr>
          <p:cNvPr id="1282" name="Google Shape;1282;p34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283" name="Google Shape;1283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" name="Google Shape;1285;p34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286" name="Google Shape;1286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" name="Google Shape;1288;p34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289" name="Google Shape;1289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91" name="Google Shape;1291;p34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5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6" name="Google Shape;1296;p35"/>
          <p:cNvPicPr preferRelativeResize="0"/>
          <p:nvPr/>
        </p:nvPicPr>
        <p:blipFill rotWithShape="1">
          <a:blip r:embed="rId3">
            <a:alphaModFix/>
          </a:blip>
          <a:srcRect b="5390" l="26806" r="25401" t="766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297" name="Google Shape;1297;p35"/>
          <p:cNvSpPr txBox="1"/>
          <p:nvPr>
            <p:ph type="title"/>
          </p:nvPr>
        </p:nvSpPr>
        <p:spPr>
          <a:xfrm>
            <a:off x="281600" y="1884000"/>
            <a:ext cx="4294800" cy="122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WHAT?</a:t>
            </a:r>
            <a:endParaRPr sz="7000"/>
          </a:p>
        </p:txBody>
      </p:sp>
      <p:sp>
        <p:nvSpPr>
          <p:cNvPr id="1298" name="Google Shape;1298;p35"/>
          <p:cNvSpPr txBox="1"/>
          <p:nvPr>
            <p:ph idx="1" type="subTitle"/>
          </p:nvPr>
        </p:nvSpPr>
        <p:spPr>
          <a:xfrm>
            <a:off x="4449450" y="1606350"/>
            <a:ext cx="4294800" cy="19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Recommender systems are algorithms designed to suggest relevant items to users based on their preferences and past behaviors.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systems drive personalized experiences in industries like e-commerce, streaming, and social media.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9" name="Google Shape;1299;p35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0" name="Google Shape;1300;p35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1" name="Google Shape;1301;p35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152297">
            <a:off x="2380725" y="11080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2" name="Google Shape;1302;p35"/>
          <p:cNvPicPr preferRelativeResize="0"/>
          <p:nvPr/>
        </p:nvPicPr>
        <p:blipFill rotWithShape="1">
          <a:blip r:embed="rId7">
            <a:alphaModFix/>
          </a:blip>
          <a:srcRect b="0" l="15236" r="10474" t="0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3" name="Google Shape;1303;p35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4" name="Google Shape;1304;p35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05" name="Google Shape;1305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" name="Google Shape;1307;p35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08" name="Google Shape;1308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" name="Google Shape;1310;p35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1" name="Google Shape;1311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36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18" name="Google Shape;1318;p36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Importance of Recommender Systems</a:t>
            </a:r>
            <a:endParaRPr/>
          </a:p>
        </p:txBody>
      </p:sp>
      <p:pic>
        <p:nvPicPr>
          <p:cNvPr id="1319" name="Google Shape;1319;p36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0" name="Google Shape;1320;p36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1" name="Google Shape;1321;p36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2" name="Google Shape;1322;p36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23" name="Google Shape;1323;p36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IMPORTANCE</a:t>
            </a:r>
            <a:endParaRPr/>
          </a:p>
        </p:txBody>
      </p:sp>
      <p:grpSp>
        <p:nvGrpSpPr>
          <p:cNvPr id="1324" name="Google Shape;1324;p36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25" name="Google Shape;1325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" name="Google Shape;1327;p36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28" name="Google Shape;1328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" name="Google Shape;1330;p36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31" name="Google Shape;1331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33" name="Google Shape;1333;p36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8" name="Google Shape;1338;p37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9" name="Google Shape;1339;p37"/>
          <p:cNvPicPr preferRelativeResize="0"/>
          <p:nvPr/>
        </p:nvPicPr>
        <p:blipFill rotWithShape="1">
          <a:blip r:embed="rId4">
            <a:alphaModFix/>
          </a:blip>
          <a:srcRect b="5390" l="26806" r="25401" t="766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0" name="Google Shape;1340;p37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1" name="Google Shape;1341;p37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2" name="Google Shape;1342;p37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3" name="Google Shape;1343;p37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44" name="Google Shape;1344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" name="Google Shape;1346;p37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47" name="Google Shape;1347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" name="Google Shape;1349;p37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50" name="Google Shape;1350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2" name="Google Shape;1352;p37"/>
          <p:cNvSpPr txBox="1"/>
          <p:nvPr>
            <p:ph idx="1" type="subTitle"/>
          </p:nvPr>
        </p:nvSpPr>
        <p:spPr>
          <a:xfrm>
            <a:off x="4006300" y="8763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Enhances User Experience: Offers personalized suggestions to users, increasing satisfaction.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Drives Engagement: Users spend more time on platforms that cater to their specific tastes.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Boosts Conversion: Personalized recommendations lead to higher purchase rates (e.g., Amazon, Etsy).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Content Discovery: Helps users discover new content that aligns with their interests (e.g., Spotify, Netflix).</a:t>
            </a:r>
            <a:endParaRPr/>
          </a:p>
        </p:txBody>
      </p:sp>
      <p:sp>
        <p:nvSpPr>
          <p:cNvPr id="1353" name="Google Shape;1353;p37"/>
          <p:cNvSpPr txBox="1"/>
          <p:nvPr>
            <p:ph type="title"/>
          </p:nvPr>
        </p:nvSpPr>
        <p:spPr>
          <a:xfrm>
            <a:off x="484075" y="1987050"/>
            <a:ext cx="4294800" cy="116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WHY?</a:t>
            </a:r>
            <a:endParaRPr sz="7000"/>
          </a:p>
        </p:txBody>
      </p:sp>
      <p:pic>
        <p:nvPicPr>
          <p:cNvPr id="1354" name="Google Shape;1354;p37"/>
          <p:cNvPicPr preferRelativeResize="0"/>
          <p:nvPr/>
        </p:nvPicPr>
        <p:blipFill rotWithShape="1">
          <a:blip r:embed="rId7">
            <a:alphaModFix/>
          </a:blip>
          <a:srcRect b="8336" l="18647" r="8852" t="7960"/>
          <a:stretch/>
        </p:blipFill>
        <p:spPr>
          <a:xfrm rot="-1152297">
            <a:off x="2143900" y="1117537"/>
            <a:ext cx="1647827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38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60" name="Google Shape;1360;p38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Recommender Systems</a:t>
            </a:r>
            <a:endParaRPr/>
          </a:p>
        </p:txBody>
      </p:sp>
      <p:pic>
        <p:nvPicPr>
          <p:cNvPr id="1361" name="Google Shape;1361;p38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2" name="Google Shape;1362;p38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3" name="Google Shape;1363;p38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4" name="Google Shape;1364;p38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65" name="Google Shape;1365;p38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</a:t>
            </a:r>
            <a:endParaRPr/>
          </a:p>
        </p:txBody>
      </p:sp>
      <p:grpSp>
        <p:nvGrpSpPr>
          <p:cNvPr id="1366" name="Google Shape;1366;p38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67" name="Google Shape;1367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" name="Google Shape;1369;p38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70" name="Google Shape;1370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" name="Google Shape;1372;p38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73" name="Google Shape;1373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75" name="Google Shape;1375;p38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0" name="Google Shape;1380;p39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1" name="Google Shape;1381;p39"/>
          <p:cNvPicPr preferRelativeResize="0"/>
          <p:nvPr/>
        </p:nvPicPr>
        <p:blipFill rotWithShape="1">
          <a:blip r:embed="rId4">
            <a:alphaModFix/>
          </a:blip>
          <a:srcRect b="5390" l="26806" r="25401" t="766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2" name="Google Shape;1382;p39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3" name="Google Shape;1383;p39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4" name="Google Shape;1384;p39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5" name="Google Shape;1385;p39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86" name="Google Shape;1386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8" name="Google Shape;1388;p39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89" name="Google Shape;1389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1" name="Google Shape;1391;p39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92" name="Google Shape;1392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4" name="Google Shape;1394;p39"/>
          <p:cNvSpPr txBox="1"/>
          <p:nvPr>
            <p:ph idx="1" type="subTitle"/>
          </p:nvPr>
        </p:nvSpPr>
        <p:spPr>
          <a:xfrm>
            <a:off x="4202600" y="1883400"/>
            <a:ext cx="4294800" cy="13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Collaborative Filtering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Content-Based Filtering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Hybrid Systems</a:t>
            </a:r>
            <a:endParaRPr/>
          </a:p>
        </p:txBody>
      </p:sp>
      <p:sp>
        <p:nvSpPr>
          <p:cNvPr id="1395" name="Google Shape;1395;p39"/>
          <p:cNvSpPr txBox="1"/>
          <p:nvPr>
            <p:ph type="title"/>
          </p:nvPr>
        </p:nvSpPr>
        <p:spPr>
          <a:xfrm>
            <a:off x="484075" y="1987050"/>
            <a:ext cx="4294800" cy="116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TYPES</a:t>
            </a:r>
            <a:endParaRPr sz="7000"/>
          </a:p>
        </p:txBody>
      </p:sp>
      <p:pic>
        <p:nvPicPr>
          <p:cNvPr id="1396" name="Google Shape;1396;p39"/>
          <p:cNvPicPr preferRelativeResize="0"/>
          <p:nvPr/>
        </p:nvPicPr>
        <p:blipFill rotWithShape="1">
          <a:blip r:embed="rId7">
            <a:alphaModFix/>
          </a:blip>
          <a:srcRect b="8336" l="18647" r="8852" t="7960"/>
          <a:stretch/>
        </p:blipFill>
        <p:spPr>
          <a:xfrm rot="-1152297">
            <a:off x="2143900" y="1117537"/>
            <a:ext cx="1647827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40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COLLABORATIVE FILTERING</a:t>
            </a:r>
            <a:endParaRPr/>
          </a:p>
        </p:txBody>
      </p:sp>
      <p:sp>
        <p:nvSpPr>
          <p:cNvPr id="1402" name="Google Shape;1402;p40"/>
          <p:cNvSpPr txBox="1"/>
          <p:nvPr>
            <p:ph idx="1" type="subTitle"/>
          </p:nvPr>
        </p:nvSpPr>
        <p:spPr>
          <a:xfrm>
            <a:off x="720000" y="1207750"/>
            <a:ext cx="4466400" cy="3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User-Based Collaborative Filtering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</a:pPr>
            <a:r>
              <a:rPr lang="en" sz="1200"/>
              <a:t>Looks at users who have similar tastes and recommends items those users liked.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</a:pPr>
            <a:r>
              <a:rPr lang="en" sz="1200"/>
              <a:t>Example: If User A and User B both like Movies X and Y, and User A also likes Movie Z, recommend Movie Z to User B.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t/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/>
              <a:t>Item-Based Collaborative Filtering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</a:pPr>
            <a:r>
              <a:rPr lang="en" sz="1200"/>
              <a:t>Finds similar items that users have interacted with.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</a:pPr>
            <a:r>
              <a:rPr lang="en" sz="1200"/>
              <a:t>Example: If many users who bought Product A also bought Product B, recommend Product B to users interested in Product A.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grpSp>
        <p:nvGrpSpPr>
          <p:cNvPr id="1403" name="Google Shape;1403;p40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404" name="Google Shape;1404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06" name="Google Shape;1406;p40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40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0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0"/>
          <p:cNvPicPr preferRelativeResize="0"/>
          <p:nvPr/>
        </p:nvPicPr>
        <p:blipFill rotWithShape="1">
          <a:blip r:embed="rId6">
            <a:alphaModFix/>
          </a:blip>
          <a:srcRect b="8336" l="18647" r="8852" t="7960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0" name="Google Shape;1410;p40"/>
          <p:cNvPicPr preferRelativeResize="0"/>
          <p:nvPr/>
        </p:nvPicPr>
        <p:blipFill rotWithShape="1">
          <a:blip r:embed="rId7">
            <a:alphaModFix/>
          </a:blip>
          <a:srcRect b="5838" l="25537" r="23467" t="7152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